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2" r:id="rId18"/>
    <p:sldId id="280" r:id="rId19"/>
    <p:sldId id="281" r:id="rId20"/>
    <p:sldId id="283" r:id="rId21"/>
    <p:sldId id="284" r:id="rId22"/>
    <p:sldId id="272" r:id="rId23"/>
    <p:sldId id="273" r:id="rId24"/>
    <p:sldId id="274" r:id="rId25"/>
    <p:sldId id="275" r:id="rId26"/>
    <p:sldId id="276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letter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Abhaya Libre" panose="020B0604020202020204" charset="0"/>
      <p:bold r:id="rId48"/>
      <p: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242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75"/>
    <p:restoredTop sz="96405"/>
  </p:normalViewPr>
  <p:slideViewPr>
    <p:cSldViewPr snapToGrid="0">
      <p:cViewPr varScale="1">
        <p:scale>
          <a:sx n="115" d="100"/>
          <a:sy n="115" d="100"/>
        </p:scale>
        <p:origin x="11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513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26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990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3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52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801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662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78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50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739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604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D91A3-3D99-D743-9271-545D9ABC95A2}" type="datetimeFigureOut">
              <a:rPr lang="es-MX" smtClean="0"/>
              <a:t>01/07/2024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F237-DE26-1343-8A9F-B4658C895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25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32.jp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82.jp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3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4EA9A5-172D-9C5F-8CEB-4ED96617D1A1}"/>
              </a:ext>
            </a:extLst>
          </p:cNvPr>
          <p:cNvSpPr txBox="1"/>
          <p:nvPr/>
        </p:nvSpPr>
        <p:spPr>
          <a:xfrm>
            <a:off x="269220" y="5808071"/>
            <a:ext cx="108715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dirty="0">
                <a:solidFill>
                  <a:schemeClr val="bg1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TU LOGO</a:t>
            </a:r>
          </a:p>
          <a:p>
            <a:pPr algn="ctr">
              <a:lnSpc>
                <a:spcPct val="100000"/>
              </a:lnSpc>
            </a:pPr>
            <a:r>
              <a:rPr lang="es-ES" sz="1800" b="1" dirty="0">
                <a:solidFill>
                  <a:schemeClr val="bg1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AQUÍ</a:t>
            </a:r>
            <a:endParaRPr lang="es-ES" sz="1800" b="1" i="1" dirty="0">
              <a:solidFill>
                <a:schemeClr val="bg1"/>
              </a:solidFill>
              <a:latin typeface="Antro Vectra" pitchFamily="2" charset="0"/>
              <a:cs typeface="Century Gothic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32AF4D-C031-4DBF-82F6-F7B7A24516AA}"/>
              </a:ext>
            </a:extLst>
          </p:cNvPr>
          <p:cNvSpPr txBox="1"/>
          <p:nvPr/>
        </p:nvSpPr>
        <p:spPr>
          <a:xfrm>
            <a:off x="6731000" y="4978339"/>
            <a:ext cx="20828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dirty="0">
                <a:solidFill>
                  <a:schemeClr val="bg1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TU LOGO</a:t>
            </a:r>
          </a:p>
          <a:p>
            <a:pPr algn="ctr">
              <a:lnSpc>
                <a:spcPct val="100000"/>
              </a:lnSpc>
            </a:pPr>
            <a:r>
              <a:rPr lang="es-ES" sz="1800" b="1" dirty="0">
                <a:solidFill>
                  <a:schemeClr val="bg1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AQUÍ</a:t>
            </a:r>
            <a:endParaRPr lang="es-ES" sz="1800" b="1" i="1" dirty="0">
              <a:solidFill>
                <a:schemeClr val="bg1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8060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4EC43C1-0577-9C05-6244-E4160419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Interiores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BD10A803-A0B8-380D-A2C8-49AE9311E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25" y="1271877"/>
            <a:ext cx="1505269" cy="10800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543B10D-088F-474A-60A2-D4433037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051" y="1271877"/>
            <a:ext cx="1505269" cy="108000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D1E3075-9902-DFEF-6751-B0665866B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677" y="1271877"/>
            <a:ext cx="1505269" cy="108000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D3936C24-E21D-B5D3-3BE8-D0BD0B886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304" y="1271877"/>
            <a:ext cx="1505269" cy="108000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B36D0666-EAE8-1224-FB6F-316C035B8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424" y="2618798"/>
            <a:ext cx="1505269" cy="108000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FEAF5F78-B394-804B-2E18-DAB073186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050" y="2618798"/>
            <a:ext cx="1505269" cy="108000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17A09468-2559-C83F-B854-A5931B5CCF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206" y="2618798"/>
            <a:ext cx="1505269" cy="1080000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1239723-99F4-18C8-100D-FF781A8009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5597" y="2618798"/>
            <a:ext cx="1505269" cy="1080000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37FB82B1-3252-B2F9-A312-7EC0FB7FEE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423" y="3965719"/>
            <a:ext cx="1505269" cy="108000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E8795883-1335-7190-5860-8B411523BC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6049" y="3965719"/>
            <a:ext cx="1505269" cy="108000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27119821-AD0C-10BE-9F8E-2B514C3031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206" y="3965719"/>
            <a:ext cx="1505269" cy="108000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DFAEE2EF-E1CE-F350-B750-E46D9379C9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9303" y="3965719"/>
            <a:ext cx="1505269" cy="108000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A1F62103-FCE2-D097-41A0-C083CC13AD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8853" y="5312641"/>
            <a:ext cx="1505269" cy="1080000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10BE130B-EB63-8182-2250-8742EAE13E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0147" y="5312641"/>
            <a:ext cx="1505269" cy="1080000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725D85E8-E623-1ECE-B968-5BB05A492E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39244" y="5312641"/>
            <a:ext cx="150526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9956690-AD85-575C-62B0-D57D8A43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27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Impresión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661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88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6D6698-6A32-73FC-09CE-4E47B8DA5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597"/>
            <a:ext cx="3602779" cy="163306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Agenda diaria de pasta rígida con cintillo de PU, con placa metálica, logotipo y decorado de la pasta en plata.  Interior tipo cuaderno de 170 hojas (340 páginas),  Incluye: cuadro de dedicatoria, hoja de datos personales, calendario 2025 y días festivos, calendarios 2024 a 2028, teléfonos de interés, planificador anual, planificadores mensuales (12), agenda diaria 365 días y directorio de contactos. Cuenta con resorte sujetador para bolígrafo y listón separador del color de la agenda, impreso con el año.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941B287-0002-2916-B6FC-B5AB9D95BA7D}"/>
              </a:ext>
            </a:extLst>
          </p:cNvPr>
          <p:cNvSpPr txBox="1">
            <a:spLocks/>
          </p:cNvSpPr>
          <p:nvPr/>
        </p:nvSpPr>
        <p:spPr>
          <a:xfrm>
            <a:off x="4698256" y="1118599"/>
            <a:ext cx="3757291" cy="295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" b="1" dirty="0">
                <a:solidFill>
                  <a:srgbClr val="404040"/>
                </a:solidFill>
                <a:latin typeface="Century Gothic"/>
                <a:cs typeface="Century Gothic"/>
              </a:rPr>
              <a:t>Contenido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Cuadro de Dedicatoria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Datos Personales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 y Días Festivos 2025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Calendarios 2024-2028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Teléfonos de Interés en México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Planificadores Mensuales (12)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Agenda Diaria 365 días: día, mes, año, día festivo, horario 8:00 – 20:hrs., recuadro de notas, calendario mes actual y mes siguiente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Directorio de Contactos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C1779AD-B889-2F54-B5F2-8B55A7A7C066}"/>
              </a:ext>
            </a:extLst>
          </p:cNvPr>
          <p:cNvSpPr txBox="1">
            <a:spLocks/>
          </p:cNvSpPr>
          <p:nvPr/>
        </p:nvSpPr>
        <p:spPr>
          <a:xfrm>
            <a:off x="753300" y="2894463"/>
            <a:ext cx="1503700" cy="1283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Material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Termo PU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Medidas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14.4 x 21.1 cm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Empaque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30 </a:t>
            </a:r>
            <a:r>
              <a:rPr lang="es-ES_tradnl" sz="1100" dirty="0" err="1">
                <a:solidFill>
                  <a:srgbClr val="404040"/>
                </a:solidFill>
                <a:latin typeface="Century Gothic"/>
                <a:cs typeface="Century Gothic"/>
              </a:rPr>
              <a:t>pzas</a:t>
            </a: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0833DDE-D40A-93EB-A40C-5C6440A58A1E}"/>
              </a:ext>
            </a:extLst>
          </p:cNvPr>
          <p:cNvSpPr txBox="1">
            <a:spLocks/>
          </p:cNvSpPr>
          <p:nvPr/>
        </p:nvSpPr>
        <p:spPr>
          <a:xfrm>
            <a:off x="2398357" y="2894463"/>
            <a:ext cx="1503700" cy="829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Caja Máster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39 x 34 x 22.5 cm</a:t>
            </a:r>
          </a:p>
          <a:p>
            <a:pPr marL="0" indent="0">
              <a:buFont typeface="Arial"/>
              <a:buNone/>
            </a:pPr>
            <a:endParaRPr lang="es-ES" sz="1400" b="1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Peso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14.3 kg</a:t>
            </a:r>
            <a:endParaRPr lang="es-ES_tradnl" sz="11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8D15A9F-1B7C-0579-0C7C-E7D6133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DIARIA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Características Técnicas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280CD6-074A-936A-97C8-9BF69375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046" y="3866342"/>
            <a:ext cx="1503700" cy="25996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C3BE6F-DBED-F948-18D7-6E3962A1C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606" y="4177565"/>
            <a:ext cx="247025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4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474ECF61-52A3-C457-F55A-CE1783676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DIARIA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Colores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41AECCC4-E882-783E-339A-1D446C63DA64}"/>
              </a:ext>
            </a:extLst>
          </p:cNvPr>
          <p:cNvSpPr txBox="1">
            <a:spLocks/>
          </p:cNvSpPr>
          <p:nvPr/>
        </p:nvSpPr>
        <p:spPr>
          <a:xfrm>
            <a:off x="1795657" y="326984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Negro.02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7DB2481-7B87-7D53-D054-3BCCABCEBC0A}"/>
              </a:ext>
            </a:extLst>
          </p:cNvPr>
          <p:cNvSpPr txBox="1">
            <a:spLocks/>
          </p:cNvSpPr>
          <p:nvPr/>
        </p:nvSpPr>
        <p:spPr>
          <a:xfrm>
            <a:off x="3743035" y="3256260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Rojo.04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29A50CB1-06A3-ECAE-D4AA-C2A89FAC8979}"/>
              </a:ext>
            </a:extLst>
          </p:cNvPr>
          <p:cNvSpPr txBox="1">
            <a:spLocks/>
          </p:cNvSpPr>
          <p:nvPr/>
        </p:nvSpPr>
        <p:spPr>
          <a:xfrm>
            <a:off x="5698084" y="3256260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Naranja.03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209D17D5-A532-3339-A846-0D6235B016D7}"/>
              </a:ext>
            </a:extLst>
          </p:cNvPr>
          <p:cNvSpPr txBox="1">
            <a:spLocks/>
          </p:cNvSpPr>
          <p:nvPr/>
        </p:nvSpPr>
        <p:spPr>
          <a:xfrm>
            <a:off x="2765144" y="583882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Turquesa.41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452690A6-50E3-8D72-3447-197CF3D2790C}"/>
              </a:ext>
            </a:extLst>
          </p:cNvPr>
          <p:cNvSpPr txBox="1">
            <a:spLocks/>
          </p:cNvSpPr>
          <p:nvPr/>
        </p:nvSpPr>
        <p:spPr>
          <a:xfrm>
            <a:off x="4720474" y="583882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Morado.29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A10892CD-B35A-8A41-E86D-CF9E956DDFD0}"/>
              </a:ext>
            </a:extLst>
          </p:cNvPr>
          <p:cNvSpPr txBox="1">
            <a:spLocks/>
          </p:cNvSpPr>
          <p:nvPr/>
        </p:nvSpPr>
        <p:spPr>
          <a:xfrm>
            <a:off x="6683474" y="583882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Rosa.05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61E7AC-51EF-D897-B6CE-2FAA3579B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04" y="3812702"/>
            <a:ext cx="1480825" cy="216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1D928E-4E36-C7BC-2ACA-26693907C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136" y="1246328"/>
            <a:ext cx="1480825" cy="216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D8FAA6-E9F3-E33F-B57C-0F002D789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008" y="1262799"/>
            <a:ext cx="1480825" cy="216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8F0208D-C853-244B-6BDD-5FB21BCC5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072" y="1256105"/>
            <a:ext cx="1480825" cy="216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9121344-275A-91D8-895C-FBAF27C0F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665" y="3822454"/>
            <a:ext cx="1480825" cy="216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981EF00-D6A1-AF71-5675-1DB21A139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540" y="3822454"/>
            <a:ext cx="1480825" cy="2160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8F74A2-8252-547E-94B3-FD5BDE24D06E}"/>
              </a:ext>
            </a:extLst>
          </p:cNvPr>
          <p:cNvSpPr txBox="1">
            <a:spLocks/>
          </p:cNvSpPr>
          <p:nvPr/>
        </p:nvSpPr>
        <p:spPr>
          <a:xfrm>
            <a:off x="809120" y="583882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Azul.09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232054-F35C-C96F-A02E-B183A9463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920" y="3822454"/>
            <a:ext cx="141696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4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6EC34CF-575B-2131-B73C-DB8F8669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DIARIA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Interiores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302895-1E04-608E-3CB7-028A02290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99" y="1163442"/>
            <a:ext cx="1993220" cy="144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3CCC70-4395-2E3F-CFB9-09ADB6E3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566" y="1163442"/>
            <a:ext cx="1993220" cy="144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F8252A-EDED-F282-EF3A-3FB7C9B3F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233" y="1163442"/>
            <a:ext cx="1993220" cy="144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EABB24D-6BB3-5338-9417-5F3BBDF19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899" y="2957544"/>
            <a:ext cx="1993220" cy="144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4B3BEE-7BF1-C8E6-356C-9CDEF0EFD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566" y="2957544"/>
            <a:ext cx="1993220" cy="144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0E17E27-6BC2-691E-A286-16E8147877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233" y="2957544"/>
            <a:ext cx="1993220" cy="144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7FDB513-7853-10F9-DD34-662565616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1899" y="4729015"/>
            <a:ext cx="1993220" cy="144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7B78A22-F2C5-8205-F30C-317488DC6D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9566" y="4729015"/>
            <a:ext cx="1993220" cy="144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8AFDBE8-F5FC-1721-60D6-85CC8DBE1C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7233" y="4729015"/>
            <a:ext cx="199322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00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4D51AD06-4D99-5A75-9C47-BDD45460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DIARIA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Impresión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1478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235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6D6698-6A32-73FC-09CE-4E47B8DA5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597"/>
            <a:ext cx="3602779" cy="201945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_tradnl" sz="900" dirty="0" err="1">
                <a:solidFill>
                  <a:srgbClr val="404040"/>
                </a:solidFill>
                <a:latin typeface="Century Gothic"/>
                <a:cs typeface="Century Gothic"/>
              </a:rPr>
              <a:t>Agendario</a:t>
            </a: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 diario de pasta rígida 170 hojas (340 páginas),  cuenta con algunas hojas desprendibles. Es 100% personalizable. Incluye: cuadro de dedicatoria, hoja de datos personales, calendario 2025 y días festivos, calendarios 2024 a 2028, teléfonos de interés, planificador de gastos, planificador de proyectos (5), planificador anual, planificadores mensuales (12), agenda diaria, hojas punteadas y cuadriculadas,  directorio de contactos, hojas para notas, mapas de transporte: Metro y Metrobús de CDMX, </a:t>
            </a:r>
            <a:r>
              <a:rPr lang="es-ES_tradnl" sz="900" dirty="0" err="1">
                <a:solidFill>
                  <a:srgbClr val="404040"/>
                </a:solidFill>
                <a:latin typeface="Century Gothic"/>
                <a:cs typeface="Century Gothic"/>
              </a:rPr>
              <a:t>Macrobús</a:t>
            </a: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 Guadalajara y Trans-metro Monterrey.  Incluye listón separador de color de la agenda impreso con el año.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941B287-0002-2916-B6FC-B5AB9D95BA7D}"/>
              </a:ext>
            </a:extLst>
          </p:cNvPr>
          <p:cNvSpPr txBox="1">
            <a:spLocks/>
          </p:cNvSpPr>
          <p:nvPr/>
        </p:nvSpPr>
        <p:spPr>
          <a:xfrm>
            <a:off x="4698256" y="1118599"/>
            <a:ext cx="3757291" cy="534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" b="1" dirty="0">
                <a:solidFill>
                  <a:srgbClr val="404040"/>
                </a:solidFill>
                <a:latin typeface="Century Gothic"/>
                <a:cs typeface="Century Gothic"/>
              </a:rPr>
              <a:t>Contenido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Cuadro de Dedicatoria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Datos Personales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 y Días Festivos 2025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Calendarios 2024-2028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Teléfonos de Interés en México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 de Gastos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de Proyectos (5)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Mensual (12)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diaria personalizable para escritura libre con encabezado para anotar fecha y día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Hojas de notas con diseño de puntos (para dibujos o diagramas) y hojas con diseño cuadriculado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Directorio de Contactos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Mapas de la red de transporte; Metro CDMX,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Metrobús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 CDMX,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Macrobús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 GDL, y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Transmetro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 MTY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C1779AD-B889-2F54-B5F2-8B55A7A7C066}"/>
              </a:ext>
            </a:extLst>
          </p:cNvPr>
          <p:cNvSpPr txBox="1">
            <a:spLocks/>
          </p:cNvSpPr>
          <p:nvPr/>
        </p:nvSpPr>
        <p:spPr>
          <a:xfrm>
            <a:off x="753300" y="3323400"/>
            <a:ext cx="1503700" cy="1283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Material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Termo PU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Medidas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14.5 x 21.2 cm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Empaque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30 </a:t>
            </a:r>
            <a:r>
              <a:rPr lang="es-ES_tradnl" sz="1100" dirty="0" err="1">
                <a:solidFill>
                  <a:srgbClr val="404040"/>
                </a:solidFill>
                <a:latin typeface="Century Gothic"/>
                <a:cs typeface="Century Gothic"/>
              </a:rPr>
              <a:t>pzas</a:t>
            </a: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0833DDE-D40A-93EB-A40C-5C6440A58A1E}"/>
              </a:ext>
            </a:extLst>
          </p:cNvPr>
          <p:cNvSpPr txBox="1">
            <a:spLocks/>
          </p:cNvSpPr>
          <p:nvPr/>
        </p:nvSpPr>
        <p:spPr>
          <a:xfrm>
            <a:off x="2398357" y="3323400"/>
            <a:ext cx="1503700" cy="829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Caja Máster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34.5 x 31.5 x 23.5 cm</a:t>
            </a:r>
          </a:p>
          <a:p>
            <a:pPr marL="0" indent="0">
              <a:buFont typeface="Arial"/>
              <a:buNone/>
            </a:pPr>
            <a:endParaRPr lang="es-ES" sz="1400" b="1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Peso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14.3 kg</a:t>
            </a:r>
            <a:endParaRPr lang="es-ES_tradnl" sz="11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8D15A9F-1B7C-0579-0C7C-E7D6133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DIARIO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Características Técnicas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660C97-6AC1-1E9C-73DE-E6BDFAC5D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925" y="4143338"/>
            <a:ext cx="1300226" cy="24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3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FE7B221-22E6-7836-22A5-FFAE4E1B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5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DIARIO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Colores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410F57-E4A1-3FC8-2E40-7A2EA5CE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476" y="1680172"/>
            <a:ext cx="1202804" cy="180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0C3746-C6BE-5A6C-49C5-6F1D3FD8D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378" y="4073430"/>
            <a:ext cx="1202804" cy="18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F2938F-ED70-2095-BDB5-5C89EDA8B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74" y="4073430"/>
            <a:ext cx="1202804" cy="18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2842E2-13E8-3D02-8D7F-F8337E06B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427" y="1680172"/>
            <a:ext cx="1202804" cy="180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A33EA83-9A24-6199-DA35-73E491644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427" y="4073430"/>
            <a:ext cx="1202804" cy="180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B0F0A0-D203-7C91-AD2C-8B5611217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525" y="4073430"/>
            <a:ext cx="1202804" cy="180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055458A-58A7-6E5E-0221-5B1287015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5476" y="4073430"/>
            <a:ext cx="1202804" cy="180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A0E458A-B2A9-D622-A76A-8030236AC1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378" y="1680172"/>
            <a:ext cx="1202804" cy="180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5BD947D-AC55-53C7-E764-89E6F41F37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5525" y="1680172"/>
            <a:ext cx="1202804" cy="180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E92BEAD-74FF-BE0B-197C-10F0F93DCD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574" y="1680172"/>
            <a:ext cx="1202804" cy="1800000"/>
          </a:xfrm>
          <a:prstGeom prst="rect">
            <a:avLst/>
          </a:prstGeom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AD32AD38-E384-A7F0-CF31-465B16C7CE32}"/>
              </a:ext>
            </a:extLst>
          </p:cNvPr>
          <p:cNvSpPr txBox="1">
            <a:spLocks/>
          </p:cNvSpPr>
          <p:nvPr/>
        </p:nvSpPr>
        <p:spPr>
          <a:xfrm>
            <a:off x="5335941" y="576057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Naranja.03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11E48A78-9BFF-9861-E9A7-AC2336E98B7C}"/>
              </a:ext>
            </a:extLst>
          </p:cNvPr>
          <p:cNvSpPr txBox="1">
            <a:spLocks/>
          </p:cNvSpPr>
          <p:nvPr/>
        </p:nvSpPr>
        <p:spPr>
          <a:xfrm>
            <a:off x="405216" y="336012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Verde Claro.08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D99914E8-6275-45AA-C6A5-3F93DB4FE9DC}"/>
              </a:ext>
            </a:extLst>
          </p:cNvPr>
          <p:cNvSpPr txBox="1">
            <a:spLocks/>
          </p:cNvSpPr>
          <p:nvPr/>
        </p:nvSpPr>
        <p:spPr>
          <a:xfrm>
            <a:off x="2048791" y="336012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Turquesa.41</a:t>
            </a: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4995403F-0B8A-7902-49D5-D091E62E71C6}"/>
              </a:ext>
            </a:extLst>
          </p:cNvPr>
          <p:cNvSpPr txBox="1">
            <a:spLocks/>
          </p:cNvSpPr>
          <p:nvPr/>
        </p:nvSpPr>
        <p:spPr>
          <a:xfrm>
            <a:off x="3692366" y="336012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 Marino.11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4D0B3D02-5DDD-50F0-CE26-ABDDFF6668C9}"/>
              </a:ext>
            </a:extLst>
          </p:cNvPr>
          <p:cNvSpPr txBox="1">
            <a:spLocks/>
          </p:cNvSpPr>
          <p:nvPr/>
        </p:nvSpPr>
        <p:spPr>
          <a:xfrm>
            <a:off x="5335941" y="336012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Morado.29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E49488A5-95F6-0DBE-9A48-9587A112C4D8}"/>
              </a:ext>
            </a:extLst>
          </p:cNvPr>
          <p:cNvSpPr txBox="1">
            <a:spLocks/>
          </p:cNvSpPr>
          <p:nvPr/>
        </p:nvSpPr>
        <p:spPr>
          <a:xfrm>
            <a:off x="6979517" y="336012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Rosa.05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2CBE0B7A-61D2-33E1-E219-71C406CC6EF6}"/>
              </a:ext>
            </a:extLst>
          </p:cNvPr>
          <p:cNvSpPr txBox="1">
            <a:spLocks/>
          </p:cNvSpPr>
          <p:nvPr/>
        </p:nvSpPr>
        <p:spPr>
          <a:xfrm>
            <a:off x="3692366" y="576057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Rojo.04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30CB3DAA-30E6-36B3-FE04-C9D7F2F91150}"/>
              </a:ext>
            </a:extLst>
          </p:cNvPr>
          <p:cNvSpPr txBox="1">
            <a:spLocks/>
          </p:cNvSpPr>
          <p:nvPr/>
        </p:nvSpPr>
        <p:spPr>
          <a:xfrm>
            <a:off x="6979517" y="576057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Café.21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69F984F0-2240-C3E2-52B1-990EDC8B12A5}"/>
              </a:ext>
            </a:extLst>
          </p:cNvPr>
          <p:cNvSpPr txBox="1">
            <a:spLocks/>
          </p:cNvSpPr>
          <p:nvPr/>
        </p:nvSpPr>
        <p:spPr>
          <a:xfrm>
            <a:off x="405216" y="576057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Gris.22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2583ECF-E098-1AD1-2136-F03891CA68B2}"/>
              </a:ext>
            </a:extLst>
          </p:cNvPr>
          <p:cNvSpPr txBox="1">
            <a:spLocks/>
          </p:cNvSpPr>
          <p:nvPr/>
        </p:nvSpPr>
        <p:spPr>
          <a:xfrm>
            <a:off x="2048791" y="576057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Negro.02</a:t>
            </a:r>
          </a:p>
        </p:txBody>
      </p:sp>
    </p:spTree>
    <p:extLst>
      <p:ext uri="{BB962C8B-B14F-4D97-AF65-F5344CB8AC3E}">
        <p14:creationId xmlns:p14="http://schemas.microsoft.com/office/powerpoint/2010/main" val="255815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195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6EC34CF-575B-2131-B73C-DB8F8669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DIARIO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Interiores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9DAC20-3E6A-F3A1-D71B-2D34BA88F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25" y="1250700"/>
            <a:ext cx="1352093" cy="108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E07DBB-0218-B497-15A2-8F223F8A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855" y="1250700"/>
            <a:ext cx="1352093" cy="10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EF1E32-16C5-1239-DECD-FFA8EDC92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085" y="1250700"/>
            <a:ext cx="1352093" cy="108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0D46B1-F03F-A529-1950-A11C2B968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315" y="1250700"/>
            <a:ext cx="1352093" cy="108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9277DAC-61CE-70B1-FEEE-DEA776EF8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547" y="1250700"/>
            <a:ext cx="1352093" cy="10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3475793-356C-55CE-2161-BF7360EA7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25" y="2579800"/>
            <a:ext cx="1352093" cy="108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90B96C2-9EFB-0F00-35D4-7E7A4FC82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8855" y="2579800"/>
            <a:ext cx="1352093" cy="108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3F9658-642C-0293-9A1E-8004097382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5952" y="2579800"/>
            <a:ext cx="1352093" cy="108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11A7C53-8042-A69E-ACB0-0519506D0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1315" y="2579800"/>
            <a:ext cx="1352093" cy="108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DA61F6C-819F-3D7F-59EA-CEA1CC2803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7547" y="2579800"/>
            <a:ext cx="1352093" cy="108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B0E0180-14E1-84D9-610B-BA937EC371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8153" y="3908900"/>
            <a:ext cx="1352093" cy="1080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12D80C7-308D-5938-E544-876980D5F6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4382" y="3908900"/>
            <a:ext cx="1352093" cy="1080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31E8E4-337F-8289-D6BD-C5A03F92B2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218" y="3908900"/>
            <a:ext cx="1352093" cy="1080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F2D6B16-8097-AAB1-2396-6BC68B3042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6843" y="3908900"/>
            <a:ext cx="1352093" cy="10800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E11ADDD-C9FC-4609-C032-4C0B7CF2CE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8855" y="5238000"/>
            <a:ext cx="1352093" cy="1080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324AD2F-06F3-EE28-0FF0-E4405C4754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5952" y="5238000"/>
            <a:ext cx="1352093" cy="1080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3122151-99AF-81BE-8B3B-B606390123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61315" y="5238000"/>
            <a:ext cx="135209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7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AF829DAD-C2F4-BF77-3546-1F565251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5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DIARIO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Impresión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92288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508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897D8B-2306-0FE0-E2F9-E3FE100FA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597"/>
            <a:ext cx="3757291" cy="176853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MX" sz="9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</a:rPr>
              <a:t>Agenda Semanal de pasta rígida de 160 páginas (80 hojas de 70 g) con arillo metálico dorado. Incluye: Cuadro de información personal, calendario 2024-2026, planificador de gastos, planificador anual, planificador mensual (12), agenda semanal, directorio de contactos y hojas punteadas para notas. (Cada semana cuenta con un mini calendario con los días de la semana, frase motivacional y sección para notas punteada). Cuenta con sobre para documentos en la parte interior trasera y resorte en el mismo color de la libreta para un mejor cierre. Presentación: bolsa de celofán.</a:t>
            </a:r>
            <a:endParaRPr lang="es-ES_tradnl" sz="9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F99E1E9-E6A3-002B-B056-A0CD3A58EB94}"/>
              </a:ext>
            </a:extLst>
          </p:cNvPr>
          <p:cNvSpPr txBox="1">
            <a:spLocks/>
          </p:cNvSpPr>
          <p:nvPr/>
        </p:nvSpPr>
        <p:spPr>
          <a:xfrm>
            <a:off x="4698256" y="1118599"/>
            <a:ext cx="3757291" cy="2849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" b="1" dirty="0">
                <a:solidFill>
                  <a:srgbClr val="404040"/>
                </a:solidFill>
                <a:latin typeface="Century Gothic"/>
                <a:cs typeface="Century Gothic"/>
              </a:rPr>
              <a:t>Contenido</a:t>
            </a:r>
          </a:p>
          <a:p>
            <a:endParaRPr lang="es-ES" sz="12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Información Personal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Calendarios 2024-2026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de Gastos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Mensual (12)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Semanal de 7 días con 2 Calendarios Mensuales, frase motivacional y Área para Notas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Directorio de Contactos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Notas Punteadas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D468288-1526-22DD-FA4C-EC2863B79301}"/>
              </a:ext>
            </a:extLst>
          </p:cNvPr>
          <p:cNvSpPr txBox="1">
            <a:spLocks/>
          </p:cNvSpPr>
          <p:nvPr/>
        </p:nvSpPr>
        <p:spPr>
          <a:xfrm>
            <a:off x="753300" y="3452757"/>
            <a:ext cx="1503700" cy="1283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Material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Cartón / Metal</a:t>
            </a: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Medidas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14.3 x 21.1 cm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Empaque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60 </a:t>
            </a:r>
            <a:r>
              <a:rPr lang="es-ES_tradnl" sz="1100" dirty="0" err="1">
                <a:solidFill>
                  <a:srgbClr val="404040"/>
                </a:solidFill>
                <a:latin typeface="Century Gothic"/>
                <a:cs typeface="Century Gothic"/>
              </a:rPr>
              <a:t>pzas</a:t>
            </a: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3784F9D-F1D7-F42D-1A91-76ADE1AB25F7}"/>
              </a:ext>
            </a:extLst>
          </p:cNvPr>
          <p:cNvSpPr txBox="1">
            <a:spLocks/>
          </p:cNvSpPr>
          <p:nvPr/>
        </p:nvSpPr>
        <p:spPr>
          <a:xfrm>
            <a:off x="2398357" y="3452757"/>
            <a:ext cx="1503700" cy="829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24242"/>
                </a:solidFill>
                <a:latin typeface="Century Gothic"/>
                <a:cs typeface="Century Gothic"/>
              </a:rPr>
              <a:t>Caja Máster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24242"/>
                </a:solidFill>
                <a:latin typeface="Century Gothic"/>
                <a:cs typeface="Century Gothic"/>
              </a:rPr>
              <a:t>47 x 33.5 x 24 cm</a:t>
            </a:r>
          </a:p>
          <a:p>
            <a:pPr marL="0" indent="0">
              <a:buFont typeface="Arial"/>
              <a:buNone/>
            </a:pPr>
            <a:endParaRPr lang="es-ES" sz="1400" b="1" dirty="0">
              <a:solidFill>
                <a:srgbClr val="424242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24242"/>
                </a:solidFill>
                <a:latin typeface="Century Gothic"/>
                <a:cs typeface="Century Gothic"/>
              </a:rPr>
              <a:t>Peso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24242"/>
                </a:solidFill>
                <a:latin typeface="Century Gothic"/>
                <a:cs typeface="Century Gothic"/>
              </a:rPr>
              <a:t>14.5 kg</a:t>
            </a:r>
            <a:endParaRPr lang="es-ES_tradnl" sz="1100" dirty="0">
              <a:solidFill>
                <a:srgbClr val="424242"/>
              </a:solidFill>
              <a:latin typeface="Century Gothic"/>
              <a:cs typeface="Century Gothic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0F9297D-938E-40E6-F89B-B3C52155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NOTEBOOK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Características Técnicas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8AF8A2-CFA9-7791-82F7-0D4919CD6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026" y="3646627"/>
            <a:ext cx="1503700" cy="27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2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472425C8-2BD9-4FFB-8B1A-5A72B9BB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5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NOTEBOOK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Colores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AEB5F8F-CB36-87DB-2CA3-E3151853A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999" y="1390650"/>
            <a:ext cx="1443364" cy="21600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9EBF37B-9B8C-D329-8EC3-74CA183AA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99" y="4108450"/>
            <a:ext cx="1443364" cy="2160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DB0A413-6A42-C3EB-E59C-28C41B5B6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397" y="1390650"/>
            <a:ext cx="1443365" cy="2160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F47BDA9-3BED-7AB7-C582-6F5E6F2C4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99" y="1390650"/>
            <a:ext cx="1443364" cy="216000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854F2467-70B7-2AD4-BB93-75FA7E6E0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6799" y="4108450"/>
            <a:ext cx="1443364" cy="2160000"/>
          </a:xfrm>
          <a:prstGeom prst="rect">
            <a:avLst/>
          </a:prstGeom>
        </p:spPr>
      </p:pic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94CD3A2F-7557-02F4-A62B-DA5B66888169}"/>
              </a:ext>
            </a:extLst>
          </p:cNvPr>
          <p:cNvSpPr txBox="1">
            <a:spLocks/>
          </p:cNvSpPr>
          <p:nvPr/>
        </p:nvSpPr>
        <p:spPr>
          <a:xfrm>
            <a:off x="815530" y="350338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Rojo.04</a:t>
            </a:r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C81DB549-67EF-8059-DBBD-D2DDBF1A2718}"/>
              </a:ext>
            </a:extLst>
          </p:cNvPr>
          <p:cNvSpPr txBox="1">
            <a:spLocks/>
          </p:cNvSpPr>
          <p:nvPr/>
        </p:nvSpPr>
        <p:spPr>
          <a:xfrm>
            <a:off x="3785999" y="3489800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 Marino.11</a:t>
            </a: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6A494124-9339-B1DD-C70B-F3C192BC1A99}"/>
              </a:ext>
            </a:extLst>
          </p:cNvPr>
          <p:cNvSpPr txBox="1">
            <a:spLocks/>
          </p:cNvSpPr>
          <p:nvPr/>
        </p:nvSpPr>
        <p:spPr>
          <a:xfrm>
            <a:off x="6724398" y="3489800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Negro.02</a:t>
            </a:r>
          </a:p>
        </p:txBody>
      </p:sp>
      <p:sp>
        <p:nvSpPr>
          <p:cNvPr id="42" name="Marcador de contenido 2">
            <a:extLst>
              <a:ext uri="{FF2B5EF4-FFF2-40B4-BE49-F238E27FC236}">
                <a16:creationId xmlns:a16="http://schemas.microsoft.com/office/drawing/2014/main" id="{C4D2CE0B-A141-55FC-9BDE-A3752621A0F0}"/>
              </a:ext>
            </a:extLst>
          </p:cNvPr>
          <p:cNvSpPr txBox="1">
            <a:spLocks/>
          </p:cNvSpPr>
          <p:nvPr/>
        </p:nvSpPr>
        <p:spPr>
          <a:xfrm>
            <a:off x="2269426" y="6228294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Turquesa.41</a:t>
            </a:r>
          </a:p>
        </p:txBody>
      </p:sp>
      <p:sp>
        <p:nvSpPr>
          <p:cNvPr id="43" name="Marcador de contenido 2">
            <a:extLst>
              <a:ext uri="{FF2B5EF4-FFF2-40B4-BE49-F238E27FC236}">
                <a16:creationId xmlns:a16="http://schemas.microsoft.com/office/drawing/2014/main" id="{EA6DF428-01AD-B6A4-A96C-8380FC6FC9F6}"/>
              </a:ext>
            </a:extLst>
          </p:cNvPr>
          <p:cNvSpPr txBox="1">
            <a:spLocks/>
          </p:cNvSpPr>
          <p:nvPr/>
        </p:nvSpPr>
        <p:spPr>
          <a:xfrm>
            <a:off x="5239895" y="6214712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Lila.16</a:t>
            </a:r>
          </a:p>
        </p:txBody>
      </p:sp>
    </p:spTree>
    <p:extLst>
      <p:ext uri="{BB962C8B-B14F-4D97-AF65-F5344CB8AC3E}">
        <p14:creationId xmlns:p14="http://schemas.microsoft.com/office/powerpoint/2010/main" val="110912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2E42A37-B37C-FEE3-2343-4DFFC6AF8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NOTEBOOK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Interiores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76E6C04-DCEB-A8AC-92E4-01DB05F1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327" y="1261039"/>
            <a:ext cx="1682406" cy="126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7A5A046-AB60-CF38-E37B-47351041B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867" y="1261039"/>
            <a:ext cx="1682406" cy="126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E0C544F-0316-E599-0748-E656C065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407" y="1261039"/>
            <a:ext cx="1682406" cy="126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1716B2E-4CC3-DBAB-B84E-FDC2AE5A0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38" y="2980036"/>
            <a:ext cx="1682406" cy="126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C032564-10D6-45AD-446C-03B1100AC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315" y="2980036"/>
            <a:ext cx="1682406" cy="126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E7D2862-3ADA-FDE3-1C20-EE244687C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092" y="2980036"/>
            <a:ext cx="1682406" cy="126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75C2606-74F2-FBA4-7C38-592730C92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869" y="2980036"/>
            <a:ext cx="1682406" cy="126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ADCC1D2-3FA1-6FB6-DFA6-7677CAFA8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538" y="4699033"/>
            <a:ext cx="1682406" cy="1260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DA632B9-580D-0B1B-661B-FFF4AC6AA1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9315" y="4699033"/>
            <a:ext cx="1682406" cy="1260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D20E855-2699-081A-23D8-50D03B61F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2092" y="4699033"/>
            <a:ext cx="1682406" cy="1260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B70A309-1DC8-36A8-17E9-C6DD9D9767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4869" y="4699033"/>
            <a:ext cx="1682406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35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A78095EA-5EFC-328F-2B31-86B4613D4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5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NOTEBOOK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Impresión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61178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49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2971776-166D-4DB5-0736-2A6F5A9A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FLEXIBLE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Características Técnicas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747DB67-B625-9917-4794-F2F6759F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597"/>
            <a:ext cx="3757291" cy="191104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</a:rPr>
              <a:t>Agenda semanal flexible con cubierta de PVC. En la parte interior frontal cuenta con un compartimento interno para documentos y en la interior trasera con un compartimento para credenciales y bolígrafo (no incluido).  Tiene 88 hojas (176 pág.) e incluye: calendario 2024, 2025 y 2026, 14 planeadores mensuales. La página izquierda cuenta con la agenda semanal y la página derecha es cuadriculada para notas.</a:t>
            </a:r>
            <a:endParaRPr lang="es-ES_tradnl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186D8-807B-6F3C-D33B-55CD8722CE91}"/>
              </a:ext>
            </a:extLst>
          </p:cNvPr>
          <p:cNvSpPr txBox="1">
            <a:spLocks/>
          </p:cNvSpPr>
          <p:nvPr/>
        </p:nvSpPr>
        <p:spPr>
          <a:xfrm>
            <a:off x="4698256" y="1118599"/>
            <a:ext cx="3757291" cy="2208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" b="1" dirty="0">
                <a:solidFill>
                  <a:srgbClr val="404040"/>
                </a:solidFill>
                <a:latin typeface="Century Gothic"/>
                <a:cs typeface="Century Gothic"/>
              </a:rPr>
              <a:t>Contenido</a:t>
            </a:r>
          </a:p>
          <a:p>
            <a:endParaRPr lang="es-ES" sz="12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Calendarios 2024, 2025 y 2026</a:t>
            </a:r>
          </a:p>
          <a:p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Planificador Mensual (14)</a:t>
            </a:r>
          </a:p>
          <a:p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</a:rPr>
              <a:t>Hoja semanal de 7 días con calendario del mes en curso y calendario del mes posterior; la hoja subsecuente es cuadriculada para anotaciones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886882FA-32E1-5658-9C64-2AD044E1EA7A}"/>
              </a:ext>
            </a:extLst>
          </p:cNvPr>
          <p:cNvSpPr txBox="1">
            <a:spLocks/>
          </p:cNvSpPr>
          <p:nvPr/>
        </p:nvSpPr>
        <p:spPr>
          <a:xfrm>
            <a:off x="753300" y="3214361"/>
            <a:ext cx="1503700" cy="1283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Material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Cartón / PVC</a:t>
            </a: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Medidas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12.8 x 18.1 cm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Empaque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30 </a:t>
            </a:r>
            <a:r>
              <a:rPr lang="es-ES_tradnl" sz="1100" dirty="0" err="1">
                <a:solidFill>
                  <a:srgbClr val="404040"/>
                </a:solidFill>
                <a:latin typeface="Century Gothic"/>
                <a:cs typeface="Century Gothic"/>
              </a:rPr>
              <a:t>pzas</a:t>
            </a: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4662A85-2CB4-3DAF-CAEC-3F85C0B3867E}"/>
              </a:ext>
            </a:extLst>
          </p:cNvPr>
          <p:cNvSpPr txBox="1">
            <a:spLocks/>
          </p:cNvSpPr>
          <p:nvPr/>
        </p:nvSpPr>
        <p:spPr>
          <a:xfrm>
            <a:off x="2398357" y="3214361"/>
            <a:ext cx="1503700" cy="829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24242"/>
                </a:solidFill>
                <a:latin typeface="Century Gothic"/>
                <a:cs typeface="Century Gothic"/>
              </a:rPr>
              <a:t>Caja Máster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24242"/>
                </a:solidFill>
                <a:latin typeface="Century Gothic"/>
                <a:cs typeface="Century Gothic"/>
              </a:rPr>
              <a:t>28 x 20 x 17 cm</a:t>
            </a:r>
          </a:p>
          <a:p>
            <a:pPr marL="0" indent="0">
              <a:buFont typeface="Arial"/>
              <a:buNone/>
            </a:pPr>
            <a:endParaRPr lang="es-ES" sz="1400" b="1" dirty="0">
              <a:solidFill>
                <a:srgbClr val="424242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24242"/>
                </a:solidFill>
                <a:latin typeface="Century Gothic"/>
                <a:cs typeface="Century Gothic"/>
              </a:rPr>
              <a:t>Peso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24242"/>
                </a:solidFill>
                <a:latin typeface="Century Gothic"/>
                <a:cs typeface="Century Gothic"/>
              </a:rPr>
              <a:t>6 kg</a:t>
            </a:r>
            <a:endParaRPr lang="es-ES_tradnl" sz="1100" dirty="0">
              <a:solidFill>
                <a:srgbClr val="424242"/>
              </a:solidFill>
              <a:latin typeface="Century Gothic"/>
              <a:cs typeface="Century Gothic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3AC167F-D937-EA77-CB25-B6C20DB61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09" t="3902"/>
          <a:stretch/>
        </p:blipFill>
        <p:spPr>
          <a:xfrm>
            <a:off x="564297" y="4630891"/>
            <a:ext cx="2429933" cy="20851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44379C-47E0-6224-5F89-7326210D2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958" y="4392378"/>
            <a:ext cx="2301081" cy="180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3639F6-2970-DBBC-1FB4-7F6B942B5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043" y="3325400"/>
            <a:ext cx="230108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5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DC060A5-7F0E-9BB4-7A57-E14A0BFB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5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FLEXIBLE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Colores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9EC3F3-0411-CDC6-8920-C1FB9C703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187" y="1494366"/>
            <a:ext cx="1485391" cy="234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86A7A-0393-CE05-E8C4-34350147C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8" y="1494366"/>
            <a:ext cx="1485391" cy="234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C69F8F-C95B-5204-A502-E26CD2501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62" y="4093635"/>
            <a:ext cx="1485391" cy="23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80FECB-10ED-0AF1-7A04-769706465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712" y="4093635"/>
            <a:ext cx="1485391" cy="234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BD8CFE-C528-39D9-D423-F53A0D3C2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237" y="1494366"/>
            <a:ext cx="1485391" cy="2340000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5E3065D0-B024-C099-1698-30836750FDC9}"/>
              </a:ext>
            </a:extLst>
          </p:cNvPr>
          <p:cNvSpPr txBox="1">
            <a:spLocks/>
          </p:cNvSpPr>
          <p:nvPr/>
        </p:nvSpPr>
        <p:spPr>
          <a:xfrm>
            <a:off x="2192867" y="621386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Rojo.04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23B01C7-8088-7843-047E-81AA1A8158AE}"/>
              </a:ext>
            </a:extLst>
          </p:cNvPr>
          <p:cNvSpPr txBox="1">
            <a:spLocks/>
          </p:cNvSpPr>
          <p:nvPr/>
        </p:nvSpPr>
        <p:spPr>
          <a:xfrm>
            <a:off x="3836800" y="360833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Azul.09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F258313-9396-E425-B993-514E59BDB143}"/>
              </a:ext>
            </a:extLst>
          </p:cNvPr>
          <p:cNvSpPr txBox="1">
            <a:spLocks/>
          </p:cNvSpPr>
          <p:nvPr/>
        </p:nvSpPr>
        <p:spPr>
          <a:xfrm>
            <a:off x="6605866" y="360833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Morado.29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91B4EE8-2F9B-2E12-24DF-657FFD245EEA}"/>
              </a:ext>
            </a:extLst>
          </p:cNvPr>
          <p:cNvSpPr txBox="1">
            <a:spLocks/>
          </p:cNvSpPr>
          <p:nvPr/>
        </p:nvSpPr>
        <p:spPr>
          <a:xfrm>
            <a:off x="1032083" y="3607910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Turquesa.41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7B9F4A2-B024-7244-2B9B-90467507AB01}"/>
              </a:ext>
            </a:extLst>
          </p:cNvPr>
          <p:cNvSpPr txBox="1">
            <a:spLocks/>
          </p:cNvSpPr>
          <p:nvPr/>
        </p:nvSpPr>
        <p:spPr>
          <a:xfrm>
            <a:off x="5239893" y="6197777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Naranja.03</a:t>
            </a:r>
          </a:p>
        </p:txBody>
      </p:sp>
    </p:spTree>
    <p:extLst>
      <p:ext uri="{BB962C8B-B14F-4D97-AF65-F5344CB8AC3E}">
        <p14:creationId xmlns:p14="http://schemas.microsoft.com/office/powerpoint/2010/main" val="270513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6DAADA9-A4FF-34C9-5844-19DCD22E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PREMIUM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Características Técnicas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DFA78E6-786A-C880-00B8-2F929BCFD269}"/>
              </a:ext>
            </a:extLst>
          </p:cNvPr>
          <p:cNvSpPr txBox="1">
            <a:spLocks/>
          </p:cNvSpPr>
          <p:nvPr/>
        </p:nvSpPr>
        <p:spPr>
          <a:xfrm>
            <a:off x="4698256" y="1118599"/>
            <a:ext cx="3757291" cy="534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" b="1" dirty="0">
                <a:solidFill>
                  <a:srgbClr val="404040"/>
                </a:solidFill>
                <a:latin typeface="Century Gothic"/>
                <a:cs typeface="Century Gothic"/>
              </a:rPr>
              <a:t>Contenido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Cuadro de Dedicatoria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Datos Personales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 y Días Festivos 2025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Calendarios 2024-2028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Teléfonos Importantes en México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 de Gastos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de Proyectos (5)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Mensual (12)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Semanal de 7 días con Horario de 8-21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hrs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, Calendario Mensual, Recuadro para Notas, Recuadro para Objetivos y Frase Motivacional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Directorio de Contactos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Notas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Mapas de la red de transporte; Metro CDMX, Metrobús CDMX,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Macrobús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 GDL, y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Transmetro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 MTY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Stickers</a:t>
            </a:r>
            <a:endParaRPr lang="es-ES" sz="12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6550B81-51FA-92A8-BA63-4391F5A6CF79}"/>
              </a:ext>
            </a:extLst>
          </p:cNvPr>
          <p:cNvSpPr txBox="1">
            <a:spLocks/>
          </p:cNvSpPr>
          <p:nvPr/>
        </p:nvSpPr>
        <p:spPr>
          <a:xfrm>
            <a:off x="753300" y="2960795"/>
            <a:ext cx="1503700" cy="1283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Material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Poliuretano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Medidas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18.3 x 25.1 cm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Empaque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30 </a:t>
            </a:r>
            <a:r>
              <a:rPr lang="es-ES_tradnl" sz="1100" dirty="0" err="1">
                <a:solidFill>
                  <a:srgbClr val="404040"/>
                </a:solidFill>
                <a:latin typeface="Century Gothic"/>
                <a:cs typeface="Century Gothic"/>
              </a:rPr>
              <a:t>pzas</a:t>
            </a: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B2E7F19-4647-F6DD-B4CE-6B348109FCD7}"/>
              </a:ext>
            </a:extLst>
          </p:cNvPr>
          <p:cNvSpPr txBox="1">
            <a:spLocks/>
          </p:cNvSpPr>
          <p:nvPr/>
        </p:nvSpPr>
        <p:spPr>
          <a:xfrm>
            <a:off x="2398357" y="2960795"/>
            <a:ext cx="1503700" cy="829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Caja Máster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39.5 x 26.5 x 21.5 cm</a:t>
            </a:r>
          </a:p>
          <a:p>
            <a:pPr marL="0" indent="0">
              <a:buFont typeface="Arial"/>
              <a:buNone/>
            </a:pPr>
            <a:endParaRPr lang="es-ES" sz="1400" b="1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Peso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12 kg</a:t>
            </a:r>
            <a:endParaRPr lang="es-ES_tradnl" sz="11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8C89C36-D33D-6E4F-4D20-66272A5BD538}"/>
              </a:ext>
            </a:extLst>
          </p:cNvPr>
          <p:cNvSpPr txBox="1">
            <a:spLocks/>
          </p:cNvSpPr>
          <p:nvPr/>
        </p:nvSpPr>
        <p:spPr>
          <a:xfrm>
            <a:off x="592670" y="1061318"/>
            <a:ext cx="3602779" cy="1190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Agenda Semanal Premium con compartimento frontal para pluma y smartphone cuenta con 98 hojas (196 páginas). Incluye: cuadro de dedicatoria, hoja de datos personales, calendario 2025 y días festivos importantes, calendarios 2024 a 2028, teléfonos de interés, planificador de gastos, planificador de proyectos (5), planificador anual, agenda semanal, planificadores mensuales (12), directorio de contactos, hojas para notas, Mapas de transporte: Metro y Metrobús de CDMX, </a:t>
            </a:r>
            <a:r>
              <a:rPr lang="es-ES_tradnl" sz="900" dirty="0" err="1">
                <a:solidFill>
                  <a:srgbClr val="404040"/>
                </a:solidFill>
                <a:latin typeface="Century Gothic"/>
                <a:cs typeface="Century Gothic"/>
              </a:rPr>
              <a:t>Macrobús</a:t>
            </a: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 Guadalajara, Trans-metro Monterrey, hoja de </a:t>
            </a:r>
            <a:r>
              <a:rPr lang="es-ES_tradnl" sz="900" dirty="0" err="1">
                <a:solidFill>
                  <a:srgbClr val="404040"/>
                </a:solidFill>
                <a:latin typeface="Century Gothic"/>
                <a:cs typeface="Century Gothic"/>
              </a:rPr>
              <a:t>stickers</a:t>
            </a: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 y separador de listón con el año.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361C3E-B9EF-C2A7-86A4-BF79D437B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19" y="4301555"/>
            <a:ext cx="1585440" cy="216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7C9B1D-F405-9671-956E-670FB8AAB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529" y="3941555"/>
            <a:ext cx="124992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16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7EAF8A-6B30-7CF7-F560-27E52530AF7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3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FLEXIBLE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Interiores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3A96A1-B8F6-E9EB-4D7E-4479573BE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367" y="1044407"/>
            <a:ext cx="2843390" cy="216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A3F936-100F-B838-210E-94D5E978E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265" y="1044407"/>
            <a:ext cx="2843390" cy="216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AE4E00-A8F4-DDF0-DB02-932094936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367" y="3653593"/>
            <a:ext cx="2843390" cy="216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0F656A-2E64-41AF-5CE7-533080EB3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040" y="3486374"/>
            <a:ext cx="1895593" cy="144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8E0EB9-3295-20AA-6A65-E4FEC357F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008033"/>
            <a:ext cx="189559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31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A0F862A-EE83-2F4E-882B-AD94FC380467}"/>
              </a:ext>
            </a:extLst>
          </p:cNvPr>
          <p:cNvSpPr txBox="1">
            <a:spLocks/>
          </p:cNvSpPr>
          <p:nvPr/>
        </p:nvSpPr>
        <p:spPr>
          <a:xfrm>
            <a:off x="457200" y="482458"/>
            <a:ext cx="8229600" cy="53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FLEXIBLE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Impresión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21544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651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95A8616-8DEF-F619-8099-49B678CF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ORGANIZADOR HILTON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Características Técnicas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412F13E-5411-677E-2C5A-27AD98C44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597"/>
            <a:ext cx="3757291" cy="169121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80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Carpeta tipo agendario organizador de pasta rígida de 6 arillos de metal, su cubierta cuenta en la parte interna con 4 compartimentos para credenciales, uno con ventana plástica, sujetador para bolígrafo. Contiene: Hoja de dedicatoria, hoja de datos de contacto, calendarios del 2025 al 2028, planificadores anuales (4), planificadores de gastos (4), planificadores de proyectos (5), hojas rayadas y hojas punteadas para notas. Incluye: regla de 20 cm, bolsa de PVC con cierre a presión y bolígrafo de aluminio acabado brillante con detalles en cromo. Puedes adquirir el respuesto Parker en tinta azul para este bolígrafo. Presentación: caja en color negro.</a:t>
            </a:r>
            <a:endParaRPr lang="es-ES_tradnl" sz="8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EC84898-70AE-6C77-2247-90F52AA462EF}"/>
              </a:ext>
            </a:extLst>
          </p:cNvPr>
          <p:cNvSpPr txBox="1">
            <a:spLocks/>
          </p:cNvSpPr>
          <p:nvPr/>
        </p:nvSpPr>
        <p:spPr>
          <a:xfrm>
            <a:off x="4698256" y="1118599"/>
            <a:ext cx="3757291" cy="2561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" b="1" dirty="0">
                <a:solidFill>
                  <a:srgbClr val="404040"/>
                </a:solidFill>
                <a:latin typeface="Century Gothic"/>
                <a:cs typeface="Century Gothic"/>
              </a:rPr>
              <a:t>Contenido</a:t>
            </a:r>
          </a:p>
          <a:p>
            <a:endParaRPr lang="es-ES" sz="12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Dedicatoria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Datos de Contacto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Calendarios 2025, 2026, 2027 y 2028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 2025, 2026, 2027 y 2028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de Gastos 2025, 2026, 2027 y 2028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de Proyectos</a:t>
            </a:r>
          </a:p>
          <a:p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Agendario</a:t>
            </a:r>
            <a:endParaRPr lang="es-ES" sz="12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Hojas de Notas Punteadas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36A1F664-614C-016C-16EC-0ABADD5A4B71}"/>
              </a:ext>
            </a:extLst>
          </p:cNvPr>
          <p:cNvSpPr txBox="1">
            <a:spLocks/>
          </p:cNvSpPr>
          <p:nvPr/>
        </p:nvSpPr>
        <p:spPr>
          <a:xfrm>
            <a:off x="753299" y="3238753"/>
            <a:ext cx="1645057" cy="2390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Material</a:t>
            </a:r>
          </a:p>
          <a:p>
            <a:pPr marL="0" indent="0">
              <a:buFont typeface="Arial"/>
              <a:buNone/>
            </a:pP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Carpeta: PU /</a:t>
            </a:r>
          </a:p>
          <a:p>
            <a:pPr marL="0" indent="0">
              <a:buFont typeface="Arial"/>
              <a:buNone/>
            </a:pP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Bolígrafo: Aluminio /</a:t>
            </a:r>
          </a:p>
          <a:p>
            <a:pPr marL="0" indent="0">
              <a:buFont typeface="Arial"/>
              <a:buNone/>
            </a:pP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Estuche: Cartón</a:t>
            </a:r>
          </a:p>
          <a:p>
            <a:pPr marL="0" indent="0">
              <a:buFont typeface="Arial"/>
              <a:buNone/>
            </a:pPr>
            <a:endParaRPr lang="es-E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Medidas</a:t>
            </a:r>
          </a:p>
          <a:p>
            <a:pPr marL="0" indent="0">
              <a:buNone/>
            </a:pPr>
            <a:r>
              <a:rPr lang="es-ES_trad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Libreta: 18 x 23 cm //</a:t>
            </a:r>
          </a:p>
          <a:p>
            <a:pPr marL="0" indent="0">
              <a:buNone/>
            </a:pPr>
            <a:r>
              <a:rPr lang="es-ES_trad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Bolígrafo: 14 x 1.1 cm </a:t>
            </a:r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</a:rPr>
              <a:t>//</a:t>
            </a:r>
          </a:p>
          <a:p>
            <a:pPr marL="0" indent="0">
              <a:buNone/>
            </a:pPr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Estuche</a:t>
            </a:r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</a:rPr>
              <a:t>: 23.5 x 24.3 cm</a:t>
            </a:r>
            <a:endParaRPr lang="es-E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Empaque</a:t>
            </a:r>
          </a:p>
          <a:p>
            <a:pPr marL="0" indent="0">
              <a:buFont typeface="Arial"/>
              <a:buNone/>
            </a:pPr>
            <a:r>
              <a:rPr lang="es-ES_trad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30 </a:t>
            </a:r>
            <a:r>
              <a:rPr lang="es-ES_tradnl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pzas</a:t>
            </a:r>
            <a:r>
              <a:rPr lang="es-ES_tradnl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.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ADA2331-E84E-F426-D7A6-E62ED3DC0410}"/>
              </a:ext>
            </a:extLst>
          </p:cNvPr>
          <p:cNvSpPr txBox="1">
            <a:spLocks/>
          </p:cNvSpPr>
          <p:nvPr/>
        </p:nvSpPr>
        <p:spPr>
          <a:xfrm>
            <a:off x="2398357" y="3238753"/>
            <a:ext cx="1503700" cy="829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24242"/>
                </a:solidFill>
                <a:latin typeface="Century Gothic"/>
                <a:cs typeface="Century Gothic"/>
              </a:rPr>
              <a:t>Caja Máster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24242"/>
                </a:solidFill>
                <a:latin typeface="Century Gothic"/>
                <a:cs typeface="Century Gothic"/>
              </a:rPr>
              <a:t>40 x 27 x 40 cm</a:t>
            </a:r>
          </a:p>
          <a:p>
            <a:pPr marL="0" indent="0">
              <a:buFont typeface="Arial"/>
              <a:buNone/>
            </a:pPr>
            <a:endParaRPr lang="es-ES" sz="1400" b="1" dirty="0">
              <a:solidFill>
                <a:srgbClr val="424242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24242"/>
                </a:solidFill>
                <a:latin typeface="Century Gothic"/>
                <a:cs typeface="Century Gothic"/>
              </a:rPr>
              <a:t>Peso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24242"/>
                </a:solidFill>
                <a:latin typeface="Century Gothic"/>
                <a:cs typeface="Century Gothic"/>
              </a:rPr>
              <a:t>15 kg</a:t>
            </a:r>
            <a:endParaRPr lang="es-ES_tradnl" sz="1100" dirty="0">
              <a:solidFill>
                <a:srgbClr val="424242"/>
              </a:solidFill>
              <a:latin typeface="Century Gothic"/>
              <a:cs typeface="Century Gothic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94A0C7A-410F-EABA-DDCF-943D43C1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67" y="4114542"/>
            <a:ext cx="3052602" cy="19228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A8D313-9BC2-E0A6-A4C0-7753EE670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420" y="4296300"/>
            <a:ext cx="2227580" cy="23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1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7F9553F-5850-FBD9-6C6F-29DBBE81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5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ORGANIZADOR HILTON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Colores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3D699C0-3ECA-926D-566F-E6467E1AE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067" y="1337728"/>
            <a:ext cx="1836000" cy="216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335AB32-E998-15E1-5F79-792443627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999" y="3970702"/>
            <a:ext cx="1836000" cy="216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1680A85-0CF3-C6A7-B06A-C214FF8C2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333" y="1337728"/>
            <a:ext cx="1836000" cy="216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A834185-90BA-546C-00F7-C7B3AD90D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733" y="1337728"/>
            <a:ext cx="1836000" cy="216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AE11B09-FFDD-4326-00FB-615318C93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133" y="3970702"/>
            <a:ext cx="1836000" cy="2160000"/>
          </a:xfrm>
          <a:prstGeom prst="rect">
            <a:avLst/>
          </a:prstGeom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C58050EE-A2CF-088E-E41C-AB441EB52664}"/>
              </a:ext>
            </a:extLst>
          </p:cNvPr>
          <p:cNvSpPr txBox="1">
            <a:spLocks/>
          </p:cNvSpPr>
          <p:nvPr/>
        </p:nvSpPr>
        <p:spPr>
          <a:xfrm>
            <a:off x="1176868" y="3514443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Rojo.04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36CC755C-BBE8-B689-61B5-1ED6AEC9DCAD}"/>
              </a:ext>
            </a:extLst>
          </p:cNvPr>
          <p:cNvSpPr txBox="1">
            <a:spLocks/>
          </p:cNvSpPr>
          <p:nvPr/>
        </p:nvSpPr>
        <p:spPr>
          <a:xfrm>
            <a:off x="3979335" y="3497509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Azul.09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DEC01139-0C20-817B-C4B2-B49A888D2617}"/>
              </a:ext>
            </a:extLst>
          </p:cNvPr>
          <p:cNvSpPr txBox="1">
            <a:spLocks/>
          </p:cNvSpPr>
          <p:nvPr/>
        </p:nvSpPr>
        <p:spPr>
          <a:xfrm>
            <a:off x="6747935" y="3522909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Negro.02</a:t>
            </a: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B34EE156-6F39-BF59-E60A-84B16C12590B}"/>
              </a:ext>
            </a:extLst>
          </p:cNvPr>
          <p:cNvSpPr txBox="1">
            <a:spLocks/>
          </p:cNvSpPr>
          <p:nvPr/>
        </p:nvSpPr>
        <p:spPr>
          <a:xfrm>
            <a:off x="2599266" y="6215310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Palo de Rosa.25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98C9B456-411A-9618-ED3B-50AA0FEF6CEB}"/>
              </a:ext>
            </a:extLst>
          </p:cNvPr>
          <p:cNvSpPr txBox="1">
            <a:spLocks/>
          </p:cNvSpPr>
          <p:nvPr/>
        </p:nvSpPr>
        <p:spPr>
          <a:xfrm>
            <a:off x="5427134" y="619837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 Claro.10</a:t>
            </a:r>
          </a:p>
        </p:txBody>
      </p:sp>
    </p:spTree>
    <p:extLst>
      <p:ext uri="{BB962C8B-B14F-4D97-AF65-F5344CB8AC3E}">
        <p14:creationId xmlns:p14="http://schemas.microsoft.com/office/powerpoint/2010/main" val="234888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3575DF8-FEC5-D46F-5804-EB1F0AA5154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3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ORGANIZADOR HILTON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Interiores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5E96FCF-A417-F013-1CBC-B424684EA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871" y="4636816"/>
            <a:ext cx="2289438" cy="144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B3DD38-2CE1-42BE-08B0-3510F2549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74" y="1148346"/>
            <a:ext cx="2290693" cy="144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FEADFA-901D-FA86-5C87-751BF81EA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795" y="1148346"/>
            <a:ext cx="2290693" cy="144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5A8DDD7-95CE-9349-915B-F937A8CA4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617" y="1148346"/>
            <a:ext cx="2290693" cy="144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DCAD77C-CB04-5391-6A6C-FC88F0146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974" y="2892581"/>
            <a:ext cx="2290693" cy="14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36B51B5-146E-C1C8-5B04-9B867E83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653" y="2892581"/>
            <a:ext cx="2290693" cy="144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A8D2D53-4672-055D-4470-ED94C4DD2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617" y="2892581"/>
            <a:ext cx="2290693" cy="144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1599888-032F-24B7-0199-F3597240E6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974" y="4636816"/>
            <a:ext cx="2290693" cy="14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CF4432E-1315-631E-6C04-00311E18B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2423" y="4636816"/>
            <a:ext cx="229069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86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6C2C858-4A41-B9D6-AEB8-47DFF5240DA8}"/>
              </a:ext>
            </a:extLst>
          </p:cNvPr>
          <p:cNvSpPr txBox="1">
            <a:spLocks/>
          </p:cNvSpPr>
          <p:nvPr/>
        </p:nvSpPr>
        <p:spPr>
          <a:xfrm>
            <a:off x="457200" y="482458"/>
            <a:ext cx="8229600" cy="53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AGENDARIO ORGANIZADOR HILTON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Impresión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8786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D9C0A5-EBC4-1D4C-7D69-F0009865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73" y="1543271"/>
            <a:ext cx="1443364" cy="216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D03B05-B3F0-A2BB-C2E1-9A3D1207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43" y="4066501"/>
            <a:ext cx="1443364" cy="216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E77F16A-696B-E093-3B5A-1D6320BB5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810" y="4066501"/>
            <a:ext cx="1443364" cy="216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4F4C85E-6DDC-97BF-7EC5-1FCDE262A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450" y="1543271"/>
            <a:ext cx="1443364" cy="216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F0D8E79-3561-E011-C347-05D61548E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38" y="1543271"/>
            <a:ext cx="1443364" cy="216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E39EE48-C892-AF4A-68C7-975E3B47E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075" y="4066501"/>
            <a:ext cx="1443364" cy="216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6D04924-9975-DD9A-BBCF-B7C4B7C39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8707" y="4066501"/>
            <a:ext cx="1443364" cy="216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0D99E39-1CA5-E182-2894-6EB445A040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3495" y="1543271"/>
            <a:ext cx="1443364" cy="216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9545BAC-7501-5C8F-B04C-7CF2EE9517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7016" y="1543271"/>
            <a:ext cx="1443365" cy="2160000"/>
          </a:xfrm>
          <a:prstGeom prst="rect">
            <a:avLst/>
          </a:prstGeom>
        </p:spPr>
      </p:pic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EEBA2386-DDAE-67B5-522D-F3D1271404DF}"/>
              </a:ext>
            </a:extLst>
          </p:cNvPr>
          <p:cNvSpPr txBox="1">
            <a:spLocks/>
          </p:cNvSpPr>
          <p:nvPr/>
        </p:nvSpPr>
        <p:spPr>
          <a:xfrm>
            <a:off x="530538" y="3511749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Naranja.03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7DFD853B-CEE3-D107-A708-22840F2CCA20}"/>
              </a:ext>
            </a:extLst>
          </p:cNvPr>
          <p:cNvSpPr txBox="1">
            <a:spLocks/>
          </p:cNvSpPr>
          <p:nvPr/>
        </p:nvSpPr>
        <p:spPr>
          <a:xfrm>
            <a:off x="2178137" y="3498167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Verde Claro.08</a:t>
            </a: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16CA7E21-38DD-69E2-263D-E413FA996A2F}"/>
              </a:ext>
            </a:extLst>
          </p:cNvPr>
          <p:cNvSpPr txBox="1">
            <a:spLocks/>
          </p:cNvSpPr>
          <p:nvPr/>
        </p:nvSpPr>
        <p:spPr>
          <a:xfrm>
            <a:off x="3828783" y="3498167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Turquesa.41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4438D146-BF0D-B1EB-B070-EA51E388AE80}"/>
              </a:ext>
            </a:extLst>
          </p:cNvPr>
          <p:cNvSpPr txBox="1">
            <a:spLocks/>
          </p:cNvSpPr>
          <p:nvPr/>
        </p:nvSpPr>
        <p:spPr>
          <a:xfrm>
            <a:off x="5490264" y="3498167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 Marino.11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24A2743C-C3BE-4CD3-2977-92F78D1CA3B8}"/>
              </a:ext>
            </a:extLst>
          </p:cNvPr>
          <p:cNvSpPr txBox="1">
            <a:spLocks/>
          </p:cNvSpPr>
          <p:nvPr/>
        </p:nvSpPr>
        <p:spPr>
          <a:xfrm>
            <a:off x="7163538" y="3511749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Morado.29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DE2A8636-5C96-D254-AAC5-C4A16D46457B}"/>
              </a:ext>
            </a:extLst>
          </p:cNvPr>
          <p:cNvSpPr txBox="1">
            <a:spLocks/>
          </p:cNvSpPr>
          <p:nvPr/>
        </p:nvSpPr>
        <p:spPr>
          <a:xfrm>
            <a:off x="1320891" y="6057090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Rosa.05</a:t>
            </a: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14CD5462-C9DA-D897-AC70-9FA988329A45}"/>
              </a:ext>
            </a:extLst>
          </p:cNvPr>
          <p:cNvSpPr txBox="1">
            <a:spLocks/>
          </p:cNvSpPr>
          <p:nvPr/>
        </p:nvSpPr>
        <p:spPr>
          <a:xfrm>
            <a:off x="2968490" y="6043508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Rojo.04</a:t>
            </a: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50ACAD28-BA57-3477-889E-7383BEDE0E02}"/>
              </a:ext>
            </a:extLst>
          </p:cNvPr>
          <p:cNvSpPr txBox="1">
            <a:spLocks/>
          </p:cNvSpPr>
          <p:nvPr/>
        </p:nvSpPr>
        <p:spPr>
          <a:xfrm>
            <a:off x="4619136" y="6043508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Café.21</a:t>
            </a: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2AAEDAA4-1769-41D7-0DBF-B1BC11AAA636}"/>
              </a:ext>
            </a:extLst>
          </p:cNvPr>
          <p:cNvSpPr txBox="1">
            <a:spLocks/>
          </p:cNvSpPr>
          <p:nvPr/>
        </p:nvSpPr>
        <p:spPr>
          <a:xfrm>
            <a:off x="6280617" y="6043508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Gris.22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5789D64-7612-3E86-A7A5-D23135CE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27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PREMIUM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Colores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839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C4C8588-4FA3-584A-2190-7B3C1DC0F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23" y="1450718"/>
            <a:ext cx="1481932" cy="10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7E0930-FEC3-610F-06F0-47FA9E166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997" y="1450718"/>
            <a:ext cx="1481932" cy="10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F9097A-0F91-35F6-69A3-109A07AB6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071" y="1450718"/>
            <a:ext cx="1481932" cy="10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86C05F-6985-CD79-CFF6-E3E6EE53E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145" y="1450718"/>
            <a:ext cx="1481932" cy="108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7C5FD8-0042-351D-92AD-8C8471572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23" y="2724600"/>
            <a:ext cx="1481932" cy="108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741450-7B51-97DA-6EF5-D791C99F4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997" y="2724600"/>
            <a:ext cx="1481932" cy="108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2DD9B6E-99A0-D234-7B4E-7BA6E30E3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071" y="2724600"/>
            <a:ext cx="1481932" cy="108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915DAE0-C975-5786-3840-B85087EC8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145" y="2724600"/>
            <a:ext cx="1481932" cy="108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4303F9D-D806-69F4-E449-E092EA73C8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923" y="3998482"/>
            <a:ext cx="1481932" cy="108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120EE98-D0B9-C3A2-3C8C-E3680C270C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0997" y="3998482"/>
            <a:ext cx="1481932" cy="108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9526A1F-CD08-BBF9-F417-A7B07AC5B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071" y="3998482"/>
            <a:ext cx="1481932" cy="108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C1255D4-23E8-9739-5C42-54E56D4CF8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5145" y="3998482"/>
            <a:ext cx="1481932" cy="1080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5775A9E-D2CB-CC99-C511-BF0611053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4742" y="5272365"/>
            <a:ext cx="1481932" cy="108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F8AEF30-95FE-FC9B-E078-E1C79919E3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9837" y="5272365"/>
            <a:ext cx="1481932" cy="10800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EE64776-6744-30BC-CC50-ECFA589384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4932" y="5272365"/>
            <a:ext cx="1481932" cy="1080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FEF3C61-9828-57B5-91D2-39392B5B2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27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PREMIUM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Interiores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209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8F325FB3-3461-232C-72C7-1BEC2F18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27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PREMIUM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Impresión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5360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76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9CFCC4-260B-914D-872E-026EF3324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598"/>
            <a:ext cx="3602779" cy="116740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Agenda semanal de pasta dura,  cuenta con 98 hojas (196 páginas). Incluye: cuadro de dedicatoria, hoja de datos personales, calendario 2025 y días festivos importantes, calendarios 2024 a 2028, teléfonos importantes, planificador de gastos, planificador de proyectos (5), planificador anual, agenda semanal, planificadores mensuales (12), directorio de contactos, hojas para notas, Mapas de transporte: Metro y Metrobús de CDMX, </a:t>
            </a:r>
            <a:r>
              <a:rPr lang="es-ES_tradnl" sz="900" dirty="0" err="1">
                <a:solidFill>
                  <a:srgbClr val="404040"/>
                </a:solidFill>
                <a:latin typeface="Century Gothic"/>
                <a:cs typeface="Century Gothic"/>
              </a:rPr>
              <a:t>Macrobús</a:t>
            </a: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 Guadalajara, Trans-metro Monterrey. Incluye: hoja de </a:t>
            </a:r>
            <a:r>
              <a:rPr lang="es-ES_tradnl" sz="900" dirty="0" err="1">
                <a:solidFill>
                  <a:srgbClr val="404040"/>
                </a:solidFill>
                <a:latin typeface="Century Gothic"/>
                <a:cs typeface="Century Gothic"/>
              </a:rPr>
              <a:t>stickers</a:t>
            </a:r>
            <a:r>
              <a:rPr lang="es-ES_tradnl" sz="900" dirty="0">
                <a:solidFill>
                  <a:srgbClr val="404040"/>
                </a:solidFill>
                <a:latin typeface="Century Gothic"/>
                <a:cs typeface="Century Gothic"/>
              </a:rPr>
              <a:t> y listón separador de color, impreso con el año.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63A9D22-4556-8777-A92D-850E135D0A21}"/>
              </a:ext>
            </a:extLst>
          </p:cNvPr>
          <p:cNvSpPr txBox="1">
            <a:spLocks/>
          </p:cNvSpPr>
          <p:nvPr/>
        </p:nvSpPr>
        <p:spPr>
          <a:xfrm>
            <a:off x="4698256" y="1118599"/>
            <a:ext cx="3757291" cy="534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500" b="1" dirty="0">
                <a:solidFill>
                  <a:srgbClr val="404040"/>
                </a:solidFill>
                <a:latin typeface="Century Gothic"/>
                <a:cs typeface="Century Gothic"/>
              </a:rPr>
              <a:t>Contenido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Cuadro de Dedicatoria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Datos Personales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 y Días Festivos 2025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Calendarios 2024-2028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Teléfonos Importantes en México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 de Gastos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de Proyectos (5)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Anual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Planificador Mensual (12)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Semanal de 7 días con Horario de 8-21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hrs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, Calendario Mensual, Recuadro para Notas, Recuadro para Objetivos y Frase Motivacional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Directorio de Contactos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Notas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Mapas de la red de transporte; Metro CDMX, Metrobús CDMX,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Macrobús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 GDL, y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Transmetro</a:t>
            </a:r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 MTY</a:t>
            </a:r>
          </a:p>
          <a:p>
            <a:r>
              <a:rPr lang="es-ES" sz="1200" dirty="0">
                <a:solidFill>
                  <a:srgbClr val="404040"/>
                </a:solidFill>
                <a:latin typeface="Century Gothic"/>
                <a:cs typeface="Century Gothic"/>
              </a:rPr>
              <a:t>Hoja de </a:t>
            </a:r>
            <a:r>
              <a:rPr lang="es-ES" sz="1200" dirty="0" err="1">
                <a:solidFill>
                  <a:srgbClr val="404040"/>
                </a:solidFill>
                <a:latin typeface="Century Gothic"/>
                <a:cs typeface="Century Gothic"/>
              </a:rPr>
              <a:t>Stickers</a:t>
            </a:r>
            <a:endParaRPr lang="es-ES" sz="12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19D0A89-B0E6-26E9-7032-223D355B3669}"/>
              </a:ext>
            </a:extLst>
          </p:cNvPr>
          <p:cNvSpPr txBox="1">
            <a:spLocks/>
          </p:cNvSpPr>
          <p:nvPr/>
        </p:nvSpPr>
        <p:spPr>
          <a:xfrm>
            <a:off x="753300" y="3031117"/>
            <a:ext cx="1503700" cy="1283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Material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Termo PU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Medidas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18.3 x 25 cm</a:t>
            </a:r>
            <a:endParaRPr lang="es-ES" sz="11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endParaRPr lang="es-ES" sz="1400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Empaque</a:t>
            </a:r>
          </a:p>
          <a:p>
            <a:pPr marL="0" indent="0">
              <a:buFont typeface="Arial"/>
              <a:buNone/>
            </a:pP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30 </a:t>
            </a:r>
            <a:r>
              <a:rPr lang="es-ES_tradnl" sz="1100" dirty="0" err="1">
                <a:solidFill>
                  <a:srgbClr val="404040"/>
                </a:solidFill>
                <a:latin typeface="Century Gothic"/>
                <a:cs typeface="Century Gothic"/>
              </a:rPr>
              <a:t>pzas</a:t>
            </a:r>
            <a:r>
              <a:rPr lang="es-ES_tradnl" sz="1100" dirty="0">
                <a:solidFill>
                  <a:srgbClr val="404040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7236A05-89EA-93D1-98C2-436575315EFD}"/>
              </a:ext>
            </a:extLst>
          </p:cNvPr>
          <p:cNvSpPr txBox="1">
            <a:spLocks/>
          </p:cNvSpPr>
          <p:nvPr/>
        </p:nvSpPr>
        <p:spPr>
          <a:xfrm>
            <a:off x="2398357" y="3031117"/>
            <a:ext cx="1503700" cy="829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Caja Máster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39.7 x 25 x 27.3 cm</a:t>
            </a:r>
          </a:p>
          <a:p>
            <a:pPr marL="0" indent="0">
              <a:buFont typeface="Arial"/>
              <a:buNone/>
            </a:pPr>
            <a:endParaRPr lang="es-ES" sz="1400" b="1" dirty="0">
              <a:solidFill>
                <a:srgbClr val="404040"/>
              </a:solidFill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s-ES" sz="1400" b="1" dirty="0">
                <a:solidFill>
                  <a:srgbClr val="404040"/>
                </a:solidFill>
                <a:latin typeface="Century Gothic"/>
                <a:cs typeface="Century Gothic"/>
              </a:rPr>
              <a:t>Peso</a:t>
            </a:r>
          </a:p>
          <a:p>
            <a:pPr marL="0" indent="0">
              <a:buFont typeface="Arial"/>
              <a:buNone/>
            </a:pPr>
            <a:r>
              <a:rPr lang="es-ES" sz="1100" dirty="0">
                <a:solidFill>
                  <a:srgbClr val="404040"/>
                </a:solidFill>
                <a:latin typeface="Century Gothic"/>
                <a:cs typeface="Century Gothic"/>
              </a:rPr>
              <a:t>14.5 kg</a:t>
            </a:r>
            <a:endParaRPr lang="es-ES_tradnl" sz="1100" dirty="0">
              <a:solidFill>
                <a:srgbClr val="404040"/>
              </a:solidFill>
              <a:latin typeface="Century Gothic"/>
              <a:cs typeface="Century Gothic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D011222-17A1-D5FF-2670-C667F7C1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Características Técnicas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04FE9F2-0245-822C-F33D-E511B530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73" y="3860199"/>
            <a:ext cx="1683230" cy="260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29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E118928-3853-2610-B44D-3E21FA3F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721" y="1338546"/>
            <a:ext cx="1443365" cy="216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8B412E0-4233-1605-8777-5D71080A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522" y="3763405"/>
            <a:ext cx="1443365" cy="216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F57BCD-D106-CFFA-B045-95AB73E7C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31" y="3763405"/>
            <a:ext cx="1443365" cy="216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6CF148-66AE-EAB1-44C1-F27D381A9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305" y="1338546"/>
            <a:ext cx="1443365" cy="216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78798EA-B0CF-277C-09ED-E3931CD25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972" y="1338546"/>
            <a:ext cx="1443365" cy="216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C206C3E-CBC2-1F36-2F31-511FA32B9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40" y="3763405"/>
            <a:ext cx="1443365" cy="216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ADD9330-17F9-6C09-80E5-35B04E5CFB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4413" y="3763405"/>
            <a:ext cx="1443365" cy="216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84AD5F3-1615-AFED-FB5E-64C55FAB0B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305" y="3763405"/>
            <a:ext cx="1443365" cy="2160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CF5572B-7A51-0E6E-20BB-CC7ED9AE7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1138" y="1338546"/>
            <a:ext cx="1443365" cy="2160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578658D-A770-41C6-2328-0FB468FECB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6555" y="1338546"/>
            <a:ext cx="1443365" cy="2160000"/>
          </a:xfrm>
          <a:prstGeom prst="rect">
            <a:avLst/>
          </a:prstGeom>
        </p:spPr>
      </p:pic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1784AB47-65A2-CA81-0EB1-5A418E9DBC49}"/>
              </a:ext>
            </a:extLst>
          </p:cNvPr>
          <p:cNvSpPr txBox="1">
            <a:spLocks/>
          </p:cNvSpPr>
          <p:nvPr/>
        </p:nvSpPr>
        <p:spPr>
          <a:xfrm>
            <a:off x="682939" y="3349998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Naranja.03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7F5414F5-50C5-71E1-7C35-86D1716F53CF}"/>
              </a:ext>
            </a:extLst>
          </p:cNvPr>
          <p:cNvSpPr txBox="1">
            <a:spLocks/>
          </p:cNvSpPr>
          <p:nvPr/>
        </p:nvSpPr>
        <p:spPr>
          <a:xfrm>
            <a:off x="2279736" y="333641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Verde Claro.08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067D7881-4970-1156-8FDD-B29591ADC99A}"/>
              </a:ext>
            </a:extLst>
          </p:cNvPr>
          <p:cNvSpPr txBox="1">
            <a:spLocks/>
          </p:cNvSpPr>
          <p:nvPr/>
        </p:nvSpPr>
        <p:spPr>
          <a:xfrm>
            <a:off x="3845716" y="333641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Turquesa.41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D50DA096-68EA-CDD6-988A-4D80B74D3C6F}"/>
              </a:ext>
            </a:extLst>
          </p:cNvPr>
          <p:cNvSpPr txBox="1">
            <a:spLocks/>
          </p:cNvSpPr>
          <p:nvPr/>
        </p:nvSpPr>
        <p:spPr>
          <a:xfrm>
            <a:off x="5414064" y="333641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Azul Marino.11</a:t>
            </a: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A37CADC8-3F03-39E1-F3AE-8E94228312C8}"/>
              </a:ext>
            </a:extLst>
          </p:cNvPr>
          <p:cNvSpPr txBox="1">
            <a:spLocks/>
          </p:cNvSpPr>
          <p:nvPr/>
        </p:nvSpPr>
        <p:spPr>
          <a:xfrm>
            <a:off x="6994206" y="3349998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Morado.29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61FF3960-FE4A-B7B1-F347-CE5CF1E5F891}"/>
              </a:ext>
            </a:extLst>
          </p:cNvPr>
          <p:cNvSpPr txBox="1">
            <a:spLocks/>
          </p:cNvSpPr>
          <p:nvPr/>
        </p:nvSpPr>
        <p:spPr>
          <a:xfrm>
            <a:off x="7020306" y="5787018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Rosa.05</a:t>
            </a: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3C1D211E-66B5-1A46-15E8-AEE36ADEA494}"/>
              </a:ext>
            </a:extLst>
          </p:cNvPr>
          <p:cNvSpPr txBox="1">
            <a:spLocks/>
          </p:cNvSpPr>
          <p:nvPr/>
        </p:nvSpPr>
        <p:spPr>
          <a:xfrm>
            <a:off x="5406900" y="577343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Rojo.04</a:t>
            </a: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83342D4D-A982-1F23-7135-873EBAE366D2}"/>
              </a:ext>
            </a:extLst>
          </p:cNvPr>
          <p:cNvSpPr txBox="1">
            <a:spLocks/>
          </p:cNvSpPr>
          <p:nvPr/>
        </p:nvSpPr>
        <p:spPr>
          <a:xfrm>
            <a:off x="3831738" y="577343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Café.21</a:t>
            </a: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7907546F-156D-517F-28DB-D7FEA2B303E0}"/>
              </a:ext>
            </a:extLst>
          </p:cNvPr>
          <p:cNvSpPr txBox="1">
            <a:spLocks/>
          </p:cNvSpPr>
          <p:nvPr/>
        </p:nvSpPr>
        <p:spPr>
          <a:xfrm>
            <a:off x="2258763" y="577343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Gris.22</a:t>
            </a: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813FE2CA-989D-8070-4684-98FD6AE751E3}"/>
              </a:ext>
            </a:extLst>
          </p:cNvPr>
          <p:cNvSpPr txBox="1">
            <a:spLocks/>
          </p:cNvSpPr>
          <p:nvPr/>
        </p:nvSpPr>
        <p:spPr>
          <a:xfrm>
            <a:off x="658557" y="5773436"/>
            <a:ext cx="1443364" cy="219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1000" dirty="0">
                <a:solidFill>
                  <a:srgbClr val="424242"/>
                </a:solidFill>
                <a:latin typeface="Century Gothic"/>
                <a:cs typeface="Century Gothic"/>
              </a:rPr>
              <a:t>Negro.02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2D9AA998-6D3C-5F8E-A99A-610D2D4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58"/>
            <a:ext cx="8229600" cy="534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404040"/>
                </a:solidFill>
                <a:latin typeface="Abhaya Libre" panose="02000603000000000000" pitchFamily="2" charset="77"/>
                <a:cs typeface="Abhaya Libre" panose="02000603000000000000" pitchFamily="2" charset="77"/>
              </a:rPr>
              <a:t>AGENDA SEMANAL 2025</a:t>
            </a:r>
            <a: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  <a:t/>
            </a:r>
            <a:br>
              <a:rPr lang="es-ES" sz="1800" b="1" dirty="0">
                <a:solidFill>
                  <a:srgbClr val="404040"/>
                </a:solidFill>
                <a:latin typeface="Century Gothic"/>
                <a:cs typeface="Century Gothic"/>
              </a:rPr>
            </a:br>
            <a:r>
              <a:rPr lang="es-ES" sz="2200" i="1" dirty="0">
                <a:solidFill>
                  <a:srgbClr val="404040"/>
                </a:solidFill>
                <a:latin typeface="Antro Vectra" pitchFamily="2" charset="0"/>
                <a:cs typeface="Century Gothic"/>
              </a:rPr>
              <a:t>Colores</a:t>
            </a:r>
            <a:endParaRPr lang="es-ES" sz="2200" b="1" i="1" dirty="0">
              <a:solidFill>
                <a:srgbClr val="404040"/>
              </a:solidFill>
              <a:latin typeface="Antro Vectra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23653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4018</TotalTime>
  <Words>1466</Words>
  <Application>Microsoft Office PowerPoint</Application>
  <PresentationFormat>Carta (216 x 279 mm)</PresentationFormat>
  <Paragraphs>264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Antro Vectra</vt:lpstr>
      <vt:lpstr>Calibri</vt:lpstr>
      <vt:lpstr>Calibri Light</vt:lpstr>
      <vt:lpstr>Century Gothic</vt:lpstr>
      <vt:lpstr>Abhaya Libre</vt:lpstr>
      <vt:lpstr>Arial</vt:lpstr>
      <vt:lpstr>Tema de Office</vt:lpstr>
      <vt:lpstr>Presentación de PowerPoint</vt:lpstr>
      <vt:lpstr>Presentación de PowerPoint</vt:lpstr>
      <vt:lpstr>AGENDA SEMANAL PREMIUM 2025 Características Técnicas</vt:lpstr>
      <vt:lpstr>AGENDA SEMANAL PREMIUM 2025 Colores</vt:lpstr>
      <vt:lpstr>AGENDA SEMANAL PREMIUM 2025 Interiores</vt:lpstr>
      <vt:lpstr>AGENDA SEMANAL PREMIUM 2025 Impresión</vt:lpstr>
      <vt:lpstr>Presentación de PowerPoint</vt:lpstr>
      <vt:lpstr>AGENDA SEMANAL 2025 Características Técnicas</vt:lpstr>
      <vt:lpstr>AGENDA SEMANAL 2025 Colores</vt:lpstr>
      <vt:lpstr>AGENDA SEMANAL 2025 Interiores</vt:lpstr>
      <vt:lpstr>AGENDA SEMANAL 2025 Impresión</vt:lpstr>
      <vt:lpstr>Presentación de PowerPoint</vt:lpstr>
      <vt:lpstr>AGENDA DIARIA 2025 Características Técnicas</vt:lpstr>
      <vt:lpstr>AGENDA DIARIA 2025 Colores</vt:lpstr>
      <vt:lpstr>AGENDA DIARIA 2025 Interiores</vt:lpstr>
      <vt:lpstr>AGENDA DIARIA 2025 Impresión</vt:lpstr>
      <vt:lpstr>Presentación de PowerPoint</vt:lpstr>
      <vt:lpstr>AGENDARIO DIARIO 2025 Características Técnicas</vt:lpstr>
      <vt:lpstr>AGENDARIO DIARIO 2025 Colores</vt:lpstr>
      <vt:lpstr>AGENDARIO DIARIO 2025 Interiores</vt:lpstr>
      <vt:lpstr>AGENDARIO DIARIO 2025 Impresión</vt:lpstr>
      <vt:lpstr>Presentación de PowerPoint</vt:lpstr>
      <vt:lpstr>AGENDA NOTEBOOK 2025 Características Técnicas</vt:lpstr>
      <vt:lpstr>AGENDA NOTEBOOK 2025 Colores</vt:lpstr>
      <vt:lpstr>AGENDA NOTEBOOK 2025 Interiores</vt:lpstr>
      <vt:lpstr>AGENDA NOTEBOOK 2025 Impresión</vt:lpstr>
      <vt:lpstr>Presentación de PowerPoint</vt:lpstr>
      <vt:lpstr>AGENDA SEMANAL FLEXIBLE 2025 Características Técnicas</vt:lpstr>
      <vt:lpstr>AGENDA SEMANAL FLEXIBLE 2025 Colores</vt:lpstr>
      <vt:lpstr>Presentación de PowerPoint</vt:lpstr>
      <vt:lpstr>Presentación de PowerPoint</vt:lpstr>
      <vt:lpstr>Presentación de PowerPoint</vt:lpstr>
      <vt:lpstr>AGENDARIO ORGANIZADOR HILTON Características Técnicas</vt:lpstr>
      <vt:lpstr>AGENDARIO ORGANIZADOR HILTON Colores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LENOVO</cp:lastModifiedBy>
  <cp:revision>154</cp:revision>
  <cp:lastPrinted>2024-07-01T14:43:49Z</cp:lastPrinted>
  <dcterms:created xsi:type="dcterms:W3CDTF">2023-06-12T21:04:09Z</dcterms:created>
  <dcterms:modified xsi:type="dcterms:W3CDTF">2024-07-01T16:09:37Z</dcterms:modified>
</cp:coreProperties>
</file>